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86" r:id="rId5"/>
    <p:sldId id="266" r:id="rId6"/>
    <p:sldId id="279" r:id="rId7"/>
    <p:sldId id="280" r:id="rId8"/>
    <p:sldId id="281" r:id="rId9"/>
    <p:sldId id="287" r:id="rId10"/>
    <p:sldId id="258" r:id="rId11"/>
    <p:sldId id="265" r:id="rId12"/>
    <p:sldId id="268" r:id="rId13"/>
    <p:sldId id="259" r:id="rId14"/>
    <p:sldId id="288" r:id="rId15"/>
    <p:sldId id="289" r:id="rId16"/>
    <p:sldId id="271" r:id="rId17"/>
    <p:sldId id="276" r:id="rId18"/>
    <p:sldId id="263" r:id="rId19"/>
    <p:sldId id="264" r:id="rId20"/>
    <p:sldId id="270" r:id="rId21"/>
    <p:sldId id="274" r:id="rId22"/>
    <p:sldId id="272" r:id="rId23"/>
    <p:sldId id="273" r:id="rId24"/>
    <p:sldId id="282" r:id="rId25"/>
    <p:sldId id="283" r:id="rId26"/>
    <p:sldId id="290" r:id="rId27"/>
    <p:sldId id="26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DCA58E-8C0D-4D3F-AA5B-BDD0BD17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003810A-0A78-4145-9D93-42D1474F4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364B109-BE71-45AF-92C5-8411BB88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1AD2BE-3709-4A9B-92B4-A436BEB2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C3F124-F79D-47E5-9034-3805F584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0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89093F-077C-4D92-98E2-2331A30A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11BFFB6-915D-4E06-8695-002B80F3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83ACF2-E986-4E83-BEA6-E9ABF678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E89096-73D1-485E-B816-824044E1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EA28866-A4E8-45CA-ABB5-B71741F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4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A652420-6FF4-4926-B39B-C43BC42F2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BE7AD7-7835-47FB-B948-887F548A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C281F9B-B57A-4068-A5F3-049BCC57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E96D8B-171C-4F9C-8AE1-529E26B2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B54268-C696-4947-A8B3-85262900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7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AD94DA-0047-4F93-A322-FCDF4E5B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CB4C182-6D11-42F0-AE18-F0E5BD78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CC059A-2624-4830-AF2D-4E702C0F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9E06A9-1E09-4E93-BF9D-7A0FFF82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01AEAE-F16F-4538-A7F0-D0DF3A07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1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391938-591A-4894-9DAA-13847AAC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63CED8A-C216-4E11-87F1-44DE0E7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48E3CE-5DB9-43AB-8E6D-B6122A8B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7E1026-F907-454C-8890-B15E1B1F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FED487-8124-48F5-9E0E-48BD19B4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0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E90F27-6EC5-420B-B894-2ABD7F07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A90A5F-514C-4312-8B16-59D433DAB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9049BB-A981-4C87-9C63-A86B77213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1E04C5-EA8F-4F1D-B6B4-F65DA8A6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F02200A-1EB2-428A-9E80-CF849551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DFF692-AF63-4BE9-A79C-EEDEAE69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6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C216CC-83B1-4573-8195-FE332E63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C6BE09B-43F9-4E89-906A-176F3AD6D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A8B7744-B45A-41FA-83AF-A0AE4DAE6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BBC4B97-FE2D-4B1C-BFB2-3CA18E060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9367D99-807B-40C9-967A-E013A2251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D1752D4-406F-4BC7-8C2C-8731247F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13698A2-9383-4358-A6B8-C820EA2F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28DBCC1-38F6-451A-AC90-3FC85BC6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90DCFF-B477-4218-9E0A-1E6FA525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1188DEE-DDF5-4E01-BF29-3A325075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C45F434-9740-4AD1-85DF-979AF8A0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9188BF9-82C6-4649-BCAB-DE29076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8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D835A8D-64CD-46A5-961F-F63AD0A2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9537DC1-A9FB-4E9D-8D71-1B6DE75E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557FB70-A31F-4610-A7B6-BDBC0A0F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4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FDB928-FDE3-41F8-A060-A6AE52BD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AF558C-6603-4CB3-B9B1-203EFE7F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1206D3D-C254-4BE4-8519-AF468D827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BEA703-37BC-46EF-8950-4D703475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B7E6B13-4A44-471E-9C4B-CD3287A3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A20928-8B85-4A7F-B3D8-80990C77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15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C736C5-08DC-4B82-95C2-14277801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3A45F1D-415A-49F8-961E-0B0EEAAB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3761199-A9D9-4BC5-949B-3D92FB0C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4690C1-3DD8-4BC1-97E3-CD57B926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2E67681-E93F-4DF4-97B4-E0EF04BA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9695DCC-5F8A-48A9-B2C9-F3963646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0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E8E0926-55E2-4799-81E4-330DE7BA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03E348-DFC7-414D-B3FC-DE9FE170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D1F99E-BEE8-4140-A62C-6C168B56C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0E41-B8E3-4218-A9E9-10CCC7971839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004020C-2E7E-478F-90F0-FB7A28DF9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3DAEE4-25FE-4832-B15C-FF0A5257C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afe.naver.com/justsimcity4/8634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herbbean/130082495160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blog.naver.com/oky8778/8010385208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ouPT8MiKP0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C1738FDA-6497-404A-94C1-C51EBFA41F2D}"/>
              </a:ext>
            </a:extLst>
          </p:cNvPr>
          <p:cNvSpPr txBox="1">
            <a:spLocks/>
          </p:cNvSpPr>
          <p:nvPr/>
        </p:nvSpPr>
        <p:spPr>
          <a:xfrm>
            <a:off x="798814" y="2986046"/>
            <a:ext cx="5662944" cy="1464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-</a:t>
            </a:r>
            <a:r>
              <a:rPr lang="ko-KR" altLang="en-US" sz="3200" b="1" dirty="0"/>
              <a:t>생체인식 교통카드</a:t>
            </a:r>
            <a:endParaRPr lang="en-US" altLang="ko-KR" sz="3200" b="1" dirty="0"/>
          </a:p>
          <a:p>
            <a:r>
              <a:rPr lang="en-US" altLang="ko-KR" sz="3200" b="1" dirty="0"/>
              <a:t>21</a:t>
            </a:r>
            <a:r>
              <a:rPr lang="ko-KR" altLang="en-US" sz="3200" b="1" dirty="0"/>
              <a:t>조 최현우 안상운 </a:t>
            </a:r>
            <a:r>
              <a:rPr lang="ko-KR" altLang="en-US" sz="3200" b="1" dirty="0" err="1"/>
              <a:t>구본현</a:t>
            </a:r>
            <a:endParaRPr lang="ko-KR" altLang="en-US" sz="32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76910" y="2028680"/>
            <a:ext cx="7057600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인터넷 윤리와 보안개론 발표</a:t>
            </a:r>
          </a:p>
        </p:txBody>
      </p:sp>
      <p:pic>
        <p:nvPicPr>
          <p:cNvPr id="1027" name="Picture 3" descr="C:\Users\koob0\AppData\Local\Microsoft\Windows\INetCache\IE\XH4XC04Z\bus-99056_960_72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5513" y="2100804"/>
            <a:ext cx="4022203" cy="402220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781291" y="347241"/>
            <a:ext cx="5660020" cy="98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3731" y="2884026"/>
            <a:ext cx="5660020" cy="98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AA36A18-AA84-4DDB-98B3-E778B0BEF5C9}"/>
              </a:ext>
            </a:extLst>
          </p:cNvPr>
          <p:cNvSpPr/>
          <p:nvPr/>
        </p:nvSpPr>
        <p:spPr>
          <a:xfrm>
            <a:off x="2905125" y="0"/>
            <a:ext cx="6562725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703551" y="5429250"/>
            <a:ext cx="1098665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>
                <a:solidFill>
                  <a:schemeClr val="bg1"/>
                </a:solidFill>
              </a:rPr>
              <a:t>교통카드 취약점과 악용사례</a:t>
            </a:r>
          </a:p>
        </p:txBody>
      </p:sp>
    </p:spTree>
    <p:extLst>
      <p:ext uri="{BB962C8B-B14F-4D97-AF65-F5344CB8AC3E}">
        <p14:creationId xmlns:p14="http://schemas.microsoft.com/office/powerpoint/2010/main" val="24041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2D1365D-D0DB-4F39-BF4E-5D67D15AD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4D373C1-C09C-40DE-BAED-A5D5C666A10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7C5037-A938-4E68-B3DD-9AF08B88739E}"/>
              </a:ext>
            </a:extLst>
          </p:cNvPr>
          <p:cNvSpPr txBox="1"/>
          <p:nvPr/>
        </p:nvSpPr>
        <p:spPr>
          <a:xfrm>
            <a:off x="2349795" y="3013501"/>
            <a:ext cx="6832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 분실 시 환불이 불가함</a:t>
            </a:r>
          </a:p>
        </p:txBody>
      </p:sp>
    </p:spTree>
    <p:extLst>
      <p:ext uri="{BB962C8B-B14F-4D97-AF65-F5344CB8AC3E}">
        <p14:creationId xmlns:p14="http://schemas.microsoft.com/office/powerpoint/2010/main" val="249163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B16B2B-C834-4302-841E-11E81A795C86}"/>
              </a:ext>
            </a:extLst>
          </p:cNvPr>
          <p:cNvSpPr/>
          <p:nvPr/>
        </p:nvSpPr>
        <p:spPr>
          <a:xfrm>
            <a:off x="8377348" y="180974"/>
            <a:ext cx="3147902" cy="22224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4ECFB4-13D3-4953-BFC9-6D6E7DD81A45}"/>
              </a:ext>
            </a:extLst>
          </p:cNvPr>
          <p:cNvSpPr txBox="1"/>
          <p:nvPr/>
        </p:nvSpPr>
        <p:spPr>
          <a:xfrm>
            <a:off x="7441312" y="4095750"/>
            <a:ext cx="4726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잠들어 있는 </a:t>
            </a:r>
            <a:r>
              <a:rPr lang="en-US" altLang="ko-KR" sz="3600" dirty="0"/>
              <a:t>3000</a:t>
            </a:r>
            <a:r>
              <a:rPr lang="ko-KR" altLang="en-US" sz="3600" dirty="0"/>
              <a:t>억원의 교통카드 잔액</a:t>
            </a:r>
          </a:p>
        </p:txBody>
      </p:sp>
      <p:pic>
        <p:nvPicPr>
          <p:cNvPr id="7" name="_x694070712" descr="EMB000018f85d41">
            <a:extLst>
              <a:ext uri="{FF2B5EF4-FFF2-40B4-BE49-F238E27FC236}">
                <a16:creationId xmlns:a16="http://schemas.microsoft.com/office/drawing/2014/main" xmlns="" id="{6F58809F-65AF-45D6-B3F9-43886C5A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9" y="989570"/>
            <a:ext cx="6859229" cy="48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81D21CC-A2C2-4B8C-B7FB-9CF9F4BE322A}"/>
              </a:ext>
            </a:extLst>
          </p:cNvPr>
          <p:cNvSpPr/>
          <p:nvPr/>
        </p:nvSpPr>
        <p:spPr>
          <a:xfrm>
            <a:off x="9391650" y="3138249"/>
            <a:ext cx="2185090" cy="19336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7600B1A-4933-449C-8516-49A6DF8B81C9}"/>
              </a:ext>
            </a:extLst>
          </p:cNvPr>
          <p:cNvSpPr/>
          <p:nvPr/>
        </p:nvSpPr>
        <p:spPr>
          <a:xfrm>
            <a:off x="268496" y="3254910"/>
            <a:ext cx="4829174" cy="3095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A2BBF163-EFF8-4A29-A026-C320A1627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D2EA82C2-D97E-49E1-BB88-AA981B01F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E8B85E9-5BC3-460E-ABA8-2402F3139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52425"/>
            <a:ext cx="10932904" cy="66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BA40753-B887-412A-9CE6-4CD64F0CC5AA}"/>
              </a:ext>
            </a:extLst>
          </p:cNvPr>
          <p:cNvSpPr txBox="1"/>
          <p:nvPr/>
        </p:nvSpPr>
        <p:spPr>
          <a:xfrm>
            <a:off x="5410200" y="5047279"/>
            <a:ext cx="678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잔액이 확인되어도 환불 받지 못하고 운영사의 </a:t>
            </a:r>
            <a:r>
              <a:rPr lang="ko-KR" altLang="en-US" sz="3200" dirty="0" err="1"/>
              <a:t>낙전</a:t>
            </a:r>
            <a:r>
              <a:rPr lang="ko-KR" altLang="en-US" sz="3200" dirty="0"/>
              <a:t> 수익이 되고 있음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4" name="_x691726264" descr="EMB000018f85d3d">
            <a:extLst>
              <a:ext uri="{FF2B5EF4-FFF2-40B4-BE49-F238E27FC236}">
                <a16:creationId xmlns:a16="http://schemas.microsoft.com/office/drawing/2014/main" xmlns="" id="{68BBAED4-B949-41F0-9B24-36302EF0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4" y="393865"/>
            <a:ext cx="8927310" cy="1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691725832" descr="EMB000018f85d3b">
            <a:extLst>
              <a:ext uri="{FF2B5EF4-FFF2-40B4-BE49-F238E27FC236}">
                <a16:creationId xmlns:a16="http://schemas.microsoft.com/office/drawing/2014/main" xmlns="" id="{09050B41-67B9-4468-B092-98D2D80D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4" y="1738594"/>
            <a:ext cx="8860635" cy="12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07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모의해킹과 모의해킹전문가 ">
            <a:hlinkClick r:id="rId2" tooltip="모의해킹과 모의해킹전문가  카페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16" y="-103683"/>
            <a:ext cx="12416565" cy="69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7C5037-A938-4E68-B3DD-9AF08B88739E}"/>
              </a:ext>
            </a:extLst>
          </p:cNvPr>
          <p:cNvSpPr txBox="1"/>
          <p:nvPr/>
        </p:nvSpPr>
        <p:spPr>
          <a:xfrm>
            <a:off x="2349795" y="3013501"/>
            <a:ext cx="806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>
                <a:solidFill>
                  <a:schemeClr val="bg1"/>
                </a:solidFill>
              </a:rPr>
              <a:t>MIFARE</a:t>
            </a:r>
            <a:r>
              <a:rPr lang="ko-KR" altLang="en-US" sz="4800" dirty="0">
                <a:solidFill>
                  <a:schemeClr val="bg1"/>
                </a:solidFill>
              </a:rPr>
              <a:t>기술의 범죄 악용</a:t>
            </a:r>
          </a:p>
        </p:txBody>
      </p:sp>
    </p:spTree>
    <p:extLst>
      <p:ext uri="{BB962C8B-B14F-4D97-AF65-F5344CB8AC3E}">
        <p14:creationId xmlns:p14="http://schemas.microsoft.com/office/powerpoint/2010/main" val="5976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1" y="1469711"/>
            <a:ext cx="6810375" cy="173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1" y="73533"/>
            <a:ext cx="81057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마음만 먹으면 50만원까지 꽁짜 충전가능한 교통카드 해킹 충격! ">
            <a:hlinkClick r:id="rId4" tooltip="마음만 먹으면 50만원까지 꽁짜 충전가능한 교통카드 해킹 충격!  블로그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0" y="3402011"/>
            <a:ext cx="4773142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교통카드 해킹으로 50만원까지 충전가능……. ">
            <a:hlinkClick r:id="rId6" tooltip="교통카드 해킹으로 50만원까지 충전가능…….  블로그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9000"/>
            <a:ext cx="4762500" cy="323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AA36A18-AA84-4DDB-98B3-E778B0BEF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3171825" y="4486274"/>
            <a:ext cx="5715000" cy="8304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/>
              <a:t>교통카드의 해결방안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7771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075FDF0-B5B4-4CF4-970D-EA8032090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A5174B-8D0F-4D4D-AA24-027EC664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537075"/>
            <a:ext cx="6543675" cy="1325563"/>
          </a:xfrm>
        </p:spPr>
        <p:txBody>
          <a:bodyPr>
            <a:normAutofit/>
          </a:bodyPr>
          <a:lstStyle/>
          <a:p>
            <a:r>
              <a:rPr lang="ko-KR" altLang="en-US" sz="7200" dirty="0"/>
              <a:t>생체 인식 기술</a:t>
            </a:r>
          </a:p>
        </p:txBody>
      </p:sp>
    </p:spTree>
    <p:extLst>
      <p:ext uri="{BB962C8B-B14F-4D97-AF65-F5344CB8AC3E}">
        <p14:creationId xmlns:p14="http://schemas.microsoft.com/office/powerpoint/2010/main" val="263764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37D3075-DACE-46D6-A74D-D8810E8DCEA4}"/>
              </a:ext>
            </a:extLst>
          </p:cNvPr>
          <p:cNvSpPr/>
          <p:nvPr/>
        </p:nvSpPr>
        <p:spPr>
          <a:xfrm>
            <a:off x="-1" y="0"/>
            <a:ext cx="5535709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7DC3F2-8455-4CC8-A52B-4FE107987456}"/>
              </a:ext>
            </a:extLst>
          </p:cNvPr>
          <p:cNvSpPr txBox="1"/>
          <p:nvPr/>
        </p:nvSpPr>
        <p:spPr>
          <a:xfrm>
            <a:off x="6713444" y="2133973"/>
            <a:ext cx="445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지문 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3A9B65-161B-4664-B308-E829AFBAA145}"/>
              </a:ext>
            </a:extLst>
          </p:cNvPr>
          <p:cNvSpPr txBox="1"/>
          <p:nvPr/>
        </p:nvSpPr>
        <p:spPr>
          <a:xfrm>
            <a:off x="6305418" y="3954505"/>
            <a:ext cx="541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땀이나 먼지 등으로 인해 인식률이 떨어지고 손의 상처나 변형에 민감하다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접촉 방식으로 본떠 위조할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549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37D3075-DACE-46D6-A74D-D8810E8DCEA4}"/>
              </a:ext>
            </a:extLst>
          </p:cNvPr>
          <p:cNvSpPr/>
          <p:nvPr/>
        </p:nvSpPr>
        <p:spPr>
          <a:xfrm>
            <a:off x="1" y="0"/>
            <a:ext cx="8027894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243F23-43A0-45C1-9AA9-5E511F6C5BDE}"/>
              </a:ext>
            </a:extLst>
          </p:cNvPr>
          <p:cNvSpPr/>
          <p:nvPr/>
        </p:nvSpPr>
        <p:spPr>
          <a:xfrm>
            <a:off x="6347012" y="3543300"/>
            <a:ext cx="5844987" cy="3314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1EEFDF-0FE0-42B9-AF65-3DCBAD00CE88}"/>
              </a:ext>
            </a:extLst>
          </p:cNvPr>
          <p:cNvSpPr txBox="1"/>
          <p:nvPr/>
        </p:nvSpPr>
        <p:spPr>
          <a:xfrm>
            <a:off x="7376832" y="3912157"/>
            <a:ext cx="40610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홍채 인식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  <a:effectLst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낮 야외에서 인식률이 떨어진다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미세한 변화로도 오류가 발생해 인식률이 낮다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A36502B6-CCAA-46A3-B254-B717251CC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10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29714" y="799175"/>
            <a:ext cx="10515600" cy="1325563"/>
          </a:xfrm>
        </p:spPr>
        <p:txBody>
          <a:bodyPr/>
          <a:lstStyle/>
          <a:p>
            <a:r>
              <a:rPr lang="ko-KR" altLang="en-US" dirty="0"/>
              <a:t>생체인식 교통카드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0346" y="2913646"/>
            <a:ext cx="10515600" cy="4351338"/>
          </a:xfrm>
        </p:spPr>
        <p:txBody>
          <a:bodyPr/>
          <a:lstStyle/>
          <a:p>
            <a:r>
              <a:rPr lang="ko-KR" altLang="en-US" dirty="0"/>
              <a:t>기존 교통카드 방식에 대한 설명</a:t>
            </a:r>
            <a:endParaRPr lang="en-US" altLang="ko-KR" dirty="0"/>
          </a:p>
          <a:p>
            <a:r>
              <a:rPr lang="ko-KR" altLang="en-US" dirty="0"/>
              <a:t>기존 교통카드 방식의 문제점</a:t>
            </a:r>
            <a:endParaRPr lang="en-US" altLang="ko-KR" dirty="0"/>
          </a:p>
          <a:p>
            <a:r>
              <a:rPr lang="ko-KR" altLang="en-US" dirty="0"/>
              <a:t>해결방법에 대한설명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28505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9C6F329-C890-4C1D-98AF-A27F09DA01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D62CF1-B537-4B11-8EEC-603F298E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5" y="2870993"/>
            <a:ext cx="4943475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정맥인식 기술</a:t>
            </a:r>
          </a:p>
        </p:txBody>
      </p:sp>
    </p:spTree>
    <p:extLst>
      <p:ext uri="{BB962C8B-B14F-4D97-AF65-F5344CB8AC3E}">
        <p14:creationId xmlns:p14="http://schemas.microsoft.com/office/powerpoint/2010/main" val="424275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8BC3D98-DF89-4263-9538-354B4EDEE1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600DF8E-3348-4D71-A751-327E650A82C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6E3D61F-FBBB-4739-A05F-0FC316603766}"/>
              </a:ext>
            </a:extLst>
          </p:cNvPr>
          <p:cNvSpPr txBox="1"/>
          <p:nvPr/>
        </p:nvSpPr>
        <p:spPr>
          <a:xfrm>
            <a:off x="1266825" y="1549957"/>
            <a:ext cx="997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혈관의 모양을 인식하는 시스템</a:t>
            </a:r>
            <a:r>
              <a:rPr lang="en-US" altLang="ko-KR" dirty="0">
                <a:solidFill>
                  <a:schemeClr val="bg1"/>
                </a:solidFill>
                <a:effectLst/>
              </a:rPr>
              <a:t>. 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06DCF4-7438-41EC-A58A-9D2438400561}"/>
              </a:ext>
            </a:extLst>
          </p:cNvPr>
          <p:cNvSpPr txBox="1"/>
          <p:nvPr/>
        </p:nvSpPr>
        <p:spPr>
          <a:xfrm>
            <a:off x="2409825" y="4051818"/>
            <a:ext cx="737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복제가 거의 불가능 함</a:t>
            </a:r>
            <a:r>
              <a:rPr lang="en-US" altLang="ko-KR" dirty="0">
                <a:solidFill>
                  <a:schemeClr val="bg1"/>
                </a:solidFill>
                <a:effectLst/>
              </a:rPr>
              <a:t>. 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0436832-9476-4B49-B4CA-AA1DB84114E2}"/>
              </a:ext>
            </a:extLst>
          </p:cNvPr>
          <p:cNvSpPr/>
          <p:nvPr/>
        </p:nvSpPr>
        <p:spPr>
          <a:xfrm>
            <a:off x="914399" y="488163"/>
            <a:ext cx="4985551" cy="229710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803831D-FAB0-4B63-9AC9-C8EEDD67318E}"/>
              </a:ext>
            </a:extLst>
          </p:cNvPr>
          <p:cNvSpPr/>
          <p:nvPr/>
        </p:nvSpPr>
        <p:spPr>
          <a:xfrm>
            <a:off x="6667500" y="488163"/>
            <a:ext cx="4838700" cy="22971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107ED21-0BC4-40E2-983C-4324FACFA09B}"/>
              </a:ext>
            </a:extLst>
          </p:cNvPr>
          <p:cNvSpPr/>
          <p:nvPr/>
        </p:nvSpPr>
        <p:spPr>
          <a:xfrm>
            <a:off x="1143000" y="3920334"/>
            <a:ext cx="4838700" cy="2297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A04F0BF-3741-4BE2-A44F-2381631760CF}"/>
              </a:ext>
            </a:extLst>
          </p:cNvPr>
          <p:cNvSpPr/>
          <p:nvPr/>
        </p:nvSpPr>
        <p:spPr>
          <a:xfrm>
            <a:off x="6381752" y="4027499"/>
            <a:ext cx="4985551" cy="229710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1AC212-09FF-4446-985A-B6138A47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49" y="973933"/>
            <a:ext cx="4985551" cy="1325563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정맥인식</a:t>
            </a:r>
            <a:r>
              <a:rPr lang="en-US" altLang="ko-KR" sz="2800" dirty="0">
                <a:solidFill>
                  <a:schemeClr val="bg1"/>
                </a:solidFill>
              </a:rPr>
              <a:t>(Vein Recognition) </a:t>
            </a:r>
            <a:r>
              <a:rPr lang="ko-KR" altLang="en-US" sz="2800" dirty="0">
                <a:solidFill>
                  <a:schemeClr val="bg1"/>
                </a:solidFill>
              </a:rPr>
              <a:t>기술은 손등이나 손목 혈관의 형태를 인식하는 기법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52749502-59FD-4F72-9229-331AD105EB2B}"/>
              </a:ext>
            </a:extLst>
          </p:cNvPr>
          <p:cNvSpPr txBox="1">
            <a:spLocks/>
          </p:cNvSpPr>
          <p:nvPr/>
        </p:nvSpPr>
        <p:spPr>
          <a:xfrm>
            <a:off x="6667500" y="4484695"/>
            <a:ext cx="4552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적외선을 사용하여 혈관을 투시한 후 잔영을 이용해 신분확인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251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102D1E-2BBD-42E9-9625-DA09713771AC}"/>
              </a:ext>
            </a:extLst>
          </p:cNvPr>
          <p:cNvSpPr/>
          <p:nvPr/>
        </p:nvSpPr>
        <p:spPr>
          <a:xfrm>
            <a:off x="2919412" y="1010844"/>
            <a:ext cx="6353175" cy="48363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6ED11E4-D2CB-4C8B-8EC6-508E5C48150B}"/>
              </a:ext>
            </a:extLst>
          </p:cNvPr>
          <p:cNvSpPr/>
          <p:nvPr/>
        </p:nvSpPr>
        <p:spPr>
          <a:xfrm>
            <a:off x="2919412" y="1010844"/>
            <a:ext cx="6353175" cy="246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2F49B7E-5415-41A5-853D-37DD5290FDE9}"/>
              </a:ext>
            </a:extLst>
          </p:cNvPr>
          <p:cNvSpPr/>
          <p:nvPr/>
        </p:nvSpPr>
        <p:spPr>
          <a:xfrm>
            <a:off x="2986087" y="5571528"/>
            <a:ext cx="6353175" cy="246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20AE590-4138-4603-A23C-E49AA4FD2E51}"/>
              </a:ext>
            </a:extLst>
          </p:cNvPr>
          <p:cNvSpPr/>
          <p:nvPr/>
        </p:nvSpPr>
        <p:spPr>
          <a:xfrm>
            <a:off x="2986087" y="1866900"/>
            <a:ext cx="3214688" cy="341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4048D945-FDD5-4291-A255-F446516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66900"/>
            <a:ext cx="2609850" cy="1285874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000" dirty="0"/>
              <a:t>먼저 적외선을 손등에 비추어서 혈관을 투시 촬영한 뒤</a:t>
            </a:r>
            <a:r>
              <a:rPr lang="en-US" altLang="ko-KR" sz="2000" dirty="0"/>
              <a:t>,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D090773-9AC6-4340-9C7B-4F71C29DA69F}"/>
              </a:ext>
            </a:extLst>
          </p:cNvPr>
          <p:cNvSpPr/>
          <p:nvPr/>
        </p:nvSpPr>
        <p:spPr>
          <a:xfrm>
            <a:off x="6200775" y="1866899"/>
            <a:ext cx="2838449" cy="3800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B709C8D7-34AD-4980-8360-783A27D560FA}"/>
              </a:ext>
            </a:extLst>
          </p:cNvPr>
          <p:cNvSpPr txBox="1">
            <a:spLocks/>
          </p:cNvSpPr>
          <p:nvPr/>
        </p:nvSpPr>
        <p:spPr>
          <a:xfrm>
            <a:off x="9205913" y="1485603"/>
            <a:ext cx="2609850" cy="1090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2000" dirty="0"/>
              <a:t>정맥의 패턴을 추출해 그 특성을 메모리에 저장한다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E565D2F-CF4F-4531-8805-36F581DD2EF3}"/>
              </a:ext>
            </a:extLst>
          </p:cNvPr>
          <p:cNvSpPr txBox="1">
            <a:spLocks/>
          </p:cNvSpPr>
          <p:nvPr/>
        </p:nvSpPr>
        <p:spPr>
          <a:xfrm>
            <a:off x="9386886" y="4827091"/>
            <a:ext cx="2609850" cy="1090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2000" dirty="0"/>
              <a:t>등록된 사용자의 정맥 패턴과 비교해 신분을 확인한다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CD85FB8-937F-47F3-B499-C2A180AF8D08}"/>
              </a:ext>
            </a:extLst>
          </p:cNvPr>
          <p:cNvSpPr/>
          <p:nvPr/>
        </p:nvSpPr>
        <p:spPr>
          <a:xfrm>
            <a:off x="6200775" y="1866897"/>
            <a:ext cx="2838449" cy="42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animBg="1"/>
      <p:bldP spid="13" grpId="0"/>
      <p:bldP spid="14" grpId="0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48E5ED-BD50-4077-B9CF-D4080DA7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5" y="844633"/>
            <a:ext cx="8763000" cy="1325563"/>
          </a:xfrm>
        </p:spPr>
        <p:txBody>
          <a:bodyPr/>
          <a:lstStyle/>
          <a:p>
            <a:r>
              <a:rPr lang="ko-KR" altLang="en-US" b="1" dirty="0"/>
              <a:t>교통카드와 차이점 및 기대효과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A09E1F7-6B6C-478A-8926-9164CBB31B0D}"/>
              </a:ext>
            </a:extLst>
          </p:cNvPr>
          <p:cNvSpPr txBox="1"/>
          <p:nvPr/>
        </p:nvSpPr>
        <p:spPr>
          <a:xfrm>
            <a:off x="304801" y="2792104"/>
            <a:ext cx="770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분실</a:t>
            </a:r>
            <a:r>
              <a:rPr lang="en-US" altLang="ko-KR" sz="4800" dirty="0"/>
              <a:t>, </a:t>
            </a:r>
            <a:r>
              <a:rPr lang="ko-KR" altLang="en-US" sz="4800" dirty="0"/>
              <a:t>도난이나 불법 복제가</a:t>
            </a:r>
            <a:r>
              <a:rPr lang="en-US" altLang="ko-KR" sz="4800" dirty="0"/>
              <a:t> </a:t>
            </a:r>
            <a:r>
              <a:rPr lang="ko-KR" altLang="en-US" sz="4800" dirty="0"/>
              <a:t>힘들다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8B84BD3-64B5-48AC-8596-ABEE93921B86}"/>
              </a:ext>
            </a:extLst>
          </p:cNvPr>
          <p:cNvSpPr/>
          <p:nvPr/>
        </p:nvSpPr>
        <p:spPr>
          <a:xfrm>
            <a:off x="8315324" y="2792104"/>
            <a:ext cx="3457575" cy="1737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BA23F19-A866-4E79-92D3-2B1024E74700}"/>
              </a:ext>
            </a:extLst>
          </p:cNvPr>
          <p:cNvSpPr txBox="1"/>
          <p:nvPr/>
        </p:nvSpPr>
        <p:spPr>
          <a:xfrm>
            <a:off x="3990976" y="5534561"/>
            <a:ext cx="770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4000" dirty="0"/>
              <a:t>카드가 </a:t>
            </a:r>
            <a:r>
              <a:rPr lang="ko-KR" altLang="en-US" sz="4000" dirty="0" err="1"/>
              <a:t>손상될시</a:t>
            </a:r>
            <a:r>
              <a:rPr lang="ko-KR" altLang="en-US" sz="4000" dirty="0"/>
              <a:t> 정보 전송에 실패하거나 망가질 일이 없다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A15DEF-0982-4B2C-BB3E-46899C488896}"/>
              </a:ext>
            </a:extLst>
          </p:cNvPr>
          <p:cNvSpPr/>
          <p:nvPr/>
        </p:nvSpPr>
        <p:spPr>
          <a:xfrm>
            <a:off x="171449" y="5248276"/>
            <a:ext cx="3457575" cy="209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5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CD1CD8-147A-41D6-A045-DA8398506104}"/>
              </a:ext>
            </a:extLst>
          </p:cNvPr>
          <p:cNvSpPr/>
          <p:nvPr/>
        </p:nvSpPr>
        <p:spPr>
          <a:xfrm>
            <a:off x="161925" y="-1704974"/>
            <a:ext cx="3457575" cy="2094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93AE726-292A-4231-A07F-85F36DBC4D3C}"/>
              </a:ext>
            </a:extLst>
          </p:cNvPr>
          <p:cNvSpPr/>
          <p:nvPr/>
        </p:nvSpPr>
        <p:spPr>
          <a:xfrm>
            <a:off x="8172449" y="1628776"/>
            <a:ext cx="3457575" cy="209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03EE04-763C-4EF0-B717-9A69624835C6}"/>
              </a:ext>
            </a:extLst>
          </p:cNvPr>
          <p:cNvSpPr txBox="1"/>
          <p:nvPr/>
        </p:nvSpPr>
        <p:spPr>
          <a:xfrm>
            <a:off x="257176" y="1772572"/>
            <a:ext cx="770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4800" dirty="0"/>
              <a:t>카드를 들고 다니지 않아도 되는 편리성이 있다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0712F290-5526-4D34-88BF-E49598A6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943030"/>
            <a:ext cx="10678626" cy="34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0126480" descr="EMB00000dc4423d">
            <a:extLst>
              <a:ext uri="{FF2B5EF4-FFF2-40B4-BE49-F238E27FC236}">
                <a16:creationId xmlns:a16="http://schemas.microsoft.com/office/drawing/2014/main" xmlns="" id="{ED20885F-8C90-4177-A78C-0C9469D7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3723232"/>
            <a:ext cx="2990849" cy="29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5EB24F-146E-490D-B23A-8972F7B06D83}"/>
              </a:ext>
            </a:extLst>
          </p:cNvPr>
          <p:cNvSpPr txBox="1"/>
          <p:nvPr/>
        </p:nvSpPr>
        <p:spPr>
          <a:xfrm>
            <a:off x="3800476" y="4783156"/>
            <a:ext cx="77057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/>
              <a:t>현재 </a:t>
            </a:r>
            <a:r>
              <a:rPr lang="ko-KR" altLang="en-US" sz="2800" dirty="0" err="1"/>
              <a:t>무인편의점</a:t>
            </a:r>
            <a:r>
              <a:rPr lang="ko-KR" altLang="en-US" sz="2800" dirty="0"/>
              <a:t> 몇몇곳에서 상용화 되고 있는데 앞으로는 정맥인식 본인인증 수단과 모든 결제수단을 대체 </a:t>
            </a:r>
            <a:r>
              <a:rPr lang="ko-KR" altLang="en-US" sz="2800" dirty="0" err="1"/>
              <a:t>할수</a:t>
            </a:r>
            <a:r>
              <a:rPr lang="ko-KR" altLang="en-US" sz="2800" dirty="0"/>
              <a:t> 있을 것으로 보인다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7819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'소비자 정맥 인식 결제' 무인편의점 첫선 / YTN">
            <a:hlinkClick r:id="" action="ppaction://media"/>
            <a:extLst>
              <a:ext uri="{FF2B5EF4-FFF2-40B4-BE49-F238E27FC236}">
                <a16:creationId xmlns:a16="http://schemas.microsoft.com/office/drawing/2014/main" xmlns="" id="{8C788615-C470-48B6-9536-4D4C5B151B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6889" y="1002067"/>
            <a:ext cx="9418221" cy="52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AA36A18-AA84-4DDB-98B3-E778B0BEF5C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2292528" y="3609089"/>
            <a:ext cx="566294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05114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-236301" y="489109"/>
            <a:ext cx="566294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교통카드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255D9DC3-F908-4AE4-99F5-A14FB4584D5B}"/>
              </a:ext>
            </a:extLst>
          </p:cNvPr>
          <p:cNvSpPr txBox="1">
            <a:spLocks/>
          </p:cNvSpPr>
          <p:nvPr/>
        </p:nvSpPr>
        <p:spPr>
          <a:xfrm>
            <a:off x="1003985" y="1875569"/>
            <a:ext cx="96964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대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중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교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통수단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의의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통행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료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불 할 때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사용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되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는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일종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의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전자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화폐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7" name="Picture 5" descr="C:\Users\koob0\AppData\Local\Microsoft\Windows\INetCache\IE\J52D3U7I\253C6C48526611E532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7342" y="3703096"/>
            <a:ext cx="8128000" cy="256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61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74" y="249378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6000" dirty="0"/>
              <a:t>RFID</a:t>
            </a:r>
            <a:r>
              <a:rPr lang="ko-KR" altLang="en-US" sz="6000" dirty="0"/>
              <a:t>와 </a:t>
            </a:r>
            <a:r>
              <a:rPr lang="en-US" altLang="ko-KR" sz="6000" dirty="0"/>
              <a:t>NFC</a:t>
            </a:r>
            <a:endParaRPr lang="ko-KR" altLang="en-US" sz="6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6B4FE268-582D-4611-9764-CCF278C93703}"/>
              </a:ext>
            </a:extLst>
          </p:cNvPr>
          <p:cNvSpPr txBox="1">
            <a:spLocks/>
          </p:cNvSpPr>
          <p:nvPr/>
        </p:nvSpPr>
        <p:spPr>
          <a:xfrm>
            <a:off x="757176" y="2237530"/>
            <a:ext cx="10515600" cy="413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/>
              <a:t>전파를 이용한 무선 통신 기술기반의 결제 시스템</a:t>
            </a:r>
            <a:endParaRPr lang="en-US" altLang="ko-KR" sz="2800" dirty="0"/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NFC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기존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RFID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기술을 활용한 전자기기들끼리의 무선통신을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가능하게하는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기술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NFC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를 통해 사진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동영상 등을 손쉽게 보내거나 받아볼 수 있으며 교통 신용카드 등의 결제서비스를 편리하게 이용할 수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54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93577" y="645367"/>
            <a:ext cx="9918523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교통카드의 구성 요소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6B4FE268-582D-4611-9764-CCF278C93703}"/>
              </a:ext>
            </a:extLst>
          </p:cNvPr>
          <p:cNvSpPr txBox="1">
            <a:spLocks/>
          </p:cNvSpPr>
          <p:nvPr/>
        </p:nvSpPr>
        <p:spPr>
          <a:xfrm>
            <a:off x="641430" y="2260679"/>
            <a:ext cx="10515600" cy="413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사용자 카드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단말기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중앙 처리 시스템 </a:t>
            </a:r>
          </a:p>
        </p:txBody>
      </p:sp>
    </p:spTree>
    <p:extLst>
      <p:ext uri="{BB962C8B-B14F-4D97-AF65-F5344CB8AC3E}">
        <p14:creationId xmlns:p14="http://schemas.microsoft.com/office/powerpoint/2010/main" val="112644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42" y="2308627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잔액 정보와 일부 사용자 정보를 저장하고 있는 램</a:t>
            </a:r>
            <a:r>
              <a:rPr lang="en-US" altLang="ko-KR" dirty="0"/>
              <a:t>, </a:t>
            </a:r>
            <a:r>
              <a:rPr lang="ko-KR" altLang="en-US" dirty="0"/>
              <a:t>플래시 메모리</a:t>
            </a:r>
            <a:r>
              <a:rPr lang="en-US" altLang="ko-KR" dirty="0"/>
              <a:t>, </a:t>
            </a:r>
            <a:r>
              <a:rPr lang="ko-KR" altLang="en-US" dirty="0"/>
              <a:t>중앙 처리 장치와 운영 체제 및 전력 공급 및 통신용 안테나를 탑재한 비 접촉식 스마트카드이다</a:t>
            </a:r>
          </a:p>
        </p:txBody>
      </p:sp>
    </p:spTree>
    <p:extLst>
      <p:ext uri="{BB962C8B-B14F-4D97-AF65-F5344CB8AC3E}">
        <p14:creationId xmlns:p14="http://schemas.microsoft.com/office/powerpoint/2010/main" val="265667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mblogthumb-phinf.pstatic.net/20160630_297/damtaja_1467283125172FbdOD_JPEG/rfid-working.jpg?type=w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7906" y="2280654"/>
            <a:ext cx="6286500" cy="441960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단말기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005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/>
              <a:t>사용자 카드와 정보를 교환하고</a:t>
            </a:r>
            <a:r>
              <a:rPr lang="en-US" altLang="ko-KR" dirty="0"/>
              <a:t>, </a:t>
            </a:r>
            <a:r>
              <a:rPr lang="ko-KR" altLang="en-US" dirty="0"/>
              <a:t>거래 내역을 중앙 처리 시스템으로 전송한다</a:t>
            </a:r>
            <a:r>
              <a:rPr lang="en-US" altLang="ko-KR" dirty="0"/>
              <a:t>. </a:t>
            </a:r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11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74" y="249378"/>
            <a:ext cx="10515600" cy="1325563"/>
          </a:xfrm>
        </p:spPr>
        <p:txBody>
          <a:bodyPr/>
          <a:lstStyle/>
          <a:p>
            <a:pPr fontAlgn="base"/>
            <a:r>
              <a:rPr lang="ko-KR" altLang="en-US" dirty="0"/>
              <a:t>중앙 처리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3" y="1929195"/>
            <a:ext cx="10515600" cy="452755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전체 시스템의 거래 내역을 처리하고 저장한다</a:t>
            </a:r>
            <a:r>
              <a:rPr lang="en-US" altLang="ko-KR" dirty="0"/>
              <a:t>.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ko-KR" altLang="en-US" dirty="0"/>
              <a:t>이 정보는 각 운송 회사</a:t>
            </a:r>
            <a:r>
              <a:rPr lang="en-US" altLang="ko-KR" dirty="0"/>
              <a:t>, </a:t>
            </a:r>
            <a:r>
              <a:rPr lang="ko-KR" altLang="en-US" dirty="0"/>
              <a:t>소매점</a:t>
            </a:r>
            <a:r>
              <a:rPr lang="en-US" altLang="ko-KR" dirty="0"/>
              <a:t>, </a:t>
            </a:r>
            <a:r>
              <a:rPr lang="ko-KR" altLang="en-US" dirty="0"/>
              <a:t>또는 신용 카드 회사와 거래 내역을 정산할 때 쓰이며</a:t>
            </a:r>
            <a:r>
              <a:rPr lang="en-US" altLang="ko-KR" dirty="0"/>
              <a:t>, </a:t>
            </a:r>
            <a:r>
              <a:rPr lang="ko-KR" altLang="en-US" dirty="0"/>
              <a:t>사용자에게 거래 내역을 제공하는 데 쓰이기도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54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3FBB5D-8EA7-4632-968E-E14C4961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52" y="301464"/>
            <a:ext cx="10515600" cy="1325563"/>
          </a:xfrm>
        </p:spPr>
        <p:txBody>
          <a:bodyPr/>
          <a:lstStyle/>
          <a:p>
            <a:r>
              <a:rPr lang="en-US" altLang="ko-KR" dirty="0"/>
              <a:t>MIFARE(</a:t>
            </a:r>
            <a:r>
              <a:rPr lang="ko-KR" altLang="en-US" dirty="0" err="1"/>
              <a:t>마이페어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3" y="1929195"/>
            <a:ext cx="10515600" cy="452755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 err="1"/>
              <a:t>필립스</a:t>
            </a:r>
            <a:r>
              <a:rPr lang="ko-KR" altLang="en-US" dirty="0"/>
              <a:t> 사에서 개발한 대부분의 교통카드에서 이용하였던 </a:t>
            </a:r>
            <a:r>
              <a:rPr lang="ko-KR" altLang="en-US" dirty="0" err="1"/>
              <a:t>비접촉식</a:t>
            </a:r>
            <a:r>
              <a:rPr lang="ko-KR" altLang="en-US" dirty="0"/>
              <a:t> 스마트카드 솔루션 기술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MIFARE </a:t>
            </a:r>
            <a:r>
              <a:rPr lang="ko-KR" altLang="en-US" dirty="0"/>
              <a:t>시스템이 </a:t>
            </a:r>
            <a:r>
              <a:rPr lang="ko-KR" altLang="en-US" dirty="0" err="1"/>
              <a:t>보안성이</a:t>
            </a:r>
            <a:r>
              <a:rPr lang="ko-KR" altLang="en-US" dirty="0"/>
              <a:t> 취약하다는 단점이 드러남에 따라 현재는 </a:t>
            </a:r>
            <a:r>
              <a:rPr lang="en-US" altLang="ko-KR" dirty="0"/>
              <a:t>MIFARE </a:t>
            </a:r>
            <a:r>
              <a:rPr lang="ko-KR" altLang="en-US" dirty="0"/>
              <a:t>기반 교통카드의 사용을 줄이고 있으며 새로운 보안 솔루션이 필요하다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271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378</Words>
  <Application>Microsoft Office PowerPoint</Application>
  <PresentationFormat>와이드스크린</PresentationFormat>
  <Paragraphs>60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생체인식 교통카드</vt:lpstr>
      <vt:lpstr>PowerPoint 프레젠테이션</vt:lpstr>
      <vt:lpstr>RFID와 NFC</vt:lpstr>
      <vt:lpstr>PowerPoint 프레젠테이션</vt:lpstr>
      <vt:lpstr>사용자 카드</vt:lpstr>
      <vt:lpstr>단말기</vt:lpstr>
      <vt:lpstr>중앙 처리 시스템</vt:lpstr>
      <vt:lpstr>MIFARE(마이페어)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생체 인식 기술</vt:lpstr>
      <vt:lpstr>PowerPoint 프레젠테이션</vt:lpstr>
      <vt:lpstr>PowerPoint 프레젠테이션</vt:lpstr>
      <vt:lpstr>정맥인식 기술</vt:lpstr>
      <vt:lpstr>PowerPoint 프레젠테이션</vt:lpstr>
      <vt:lpstr>정맥인식(Vein Recognition) 기술은 손등이나 손목 혈관의 형태를 인식하는 기법</vt:lpstr>
      <vt:lpstr>먼저 적외선을 손등에 비추어서 혈관을 투시 촬영한 뒤,</vt:lpstr>
      <vt:lpstr>교통카드와 차이점 및 기대효과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상운</dc:creator>
  <cp:lastModifiedBy>user</cp:lastModifiedBy>
  <cp:revision>41</cp:revision>
  <dcterms:created xsi:type="dcterms:W3CDTF">2018-11-15T11:35:06Z</dcterms:created>
  <dcterms:modified xsi:type="dcterms:W3CDTF">2018-11-19T04:26:02Z</dcterms:modified>
</cp:coreProperties>
</file>